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401" r:id="rId2"/>
    <p:sldId id="402" r:id="rId3"/>
    <p:sldId id="256" r:id="rId4"/>
    <p:sldId id="262" r:id="rId5"/>
    <p:sldId id="285" r:id="rId6"/>
    <p:sldId id="295" r:id="rId7"/>
    <p:sldId id="303" r:id="rId8"/>
    <p:sldId id="312" r:id="rId9"/>
    <p:sldId id="324" r:id="rId10"/>
    <p:sldId id="358" r:id="rId11"/>
    <p:sldId id="368" r:id="rId12"/>
    <p:sldId id="370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C22"/>
    <a:srgbClr val="1C2B0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9" autoAdjust="0"/>
    <p:restoredTop sz="94624" autoAdjust="0"/>
  </p:normalViewPr>
  <p:slideViewPr>
    <p:cSldViewPr>
      <p:cViewPr>
        <p:scale>
          <a:sx n="75" d="100"/>
          <a:sy n="75" d="100"/>
        </p:scale>
        <p:origin x="-3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BF25E-070C-4447-9B6F-91AC2D56C26B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11F45-29F0-442C-A6B6-5FC0DA1F172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11F45-29F0-442C-A6B6-5FC0DA1F1727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E1A3B-13A4-443F-A021-ED29EA80F9E1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C955E-874E-42EE-BA75-49BD238B9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tente\Documents\SINISTRI STRADALI E RESPONSABILITA' CIVILE\SINISTRI STRADALI\SINISTRI STRADALI NUOVI\SINISTRI CON ASSICURAZIONI\Sin Giosuè Anaclerio vs Hdi cambio corsia 2022\codaco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2571768" cy="1403420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2786050" y="642918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latin typeface="Arial Black" pitchFamily="34" charset="0"/>
              </a:rPr>
              <a:t>REPORT CASSONETTI </a:t>
            </a:r>
            <a:r>
              <a:rPr lang="it-IT" sz="2000" dirty="0" err="1" smtClean="0">
                <a:latin typeface="Arial Black" pitchFamily="34" charset="0"/>
              </a:rPr>
              <a:t>DI</a:t>
            </a:r>
            <a:r>
              <a:rPr lang="it-IT" sz="2000" dirty="0" smtClean="0">
                <a:latin typeface="Arial Black" pitchFamily="34" charset="0"/>
              </a:rPr>
              <a:t> BARI </a:t>
            </a:r>
          </a:p>
          <a:p>
            <a:pPr algn="ctr"/>
            <a:r>
              <a:rPr lang="it-IT" sz="2000" dirty="0" smtClean="0">
                <a:latin typeface="Arial Black" pitchFamily="34" charset="0"/>
              </a:rPr>
              <a:t>II parte – cassonetti mancanti</a:t>
            </a:r>
          </a:p>
        </p:txBody>
      </p:sp>
      <p:pic>
        <p:nvPicPr>
          <p:cNvPr id="7" name="Picture 3" descr="E:\Desktop\cassonetti\japigia\Nuova cartella (3)\IMG_20221121_103518372_HD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643050"/>
            <a:ext cx="5214974" cy="391123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8" name="CasellaDiTesto 7"/>
          <p:cNvSpPr txBox="1"/>
          <p:nvPr/>
        </p:nvSpPr>
        <p:spPr>
          <a:xfrm>
            <a:off x="357158" y="5572140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Progetto ideato e coordinato dall’avvocato Dario </a:t>
            </a:r>
            <a:r>
              <a:rPr lang="it-IT" b="1" i="1" dirty="0" err="1" smtClean="0"/>
              <a:t>Durso</a:t>
            </a:r>
            <a:r>
              <a:rPr lang="it-IT" b="1" i="1" dirty="0" smtClean="0"/>
              <a:t> - Codacons Bari.</a:t>
            </a:r>
          </a:p>
          <a:p>
            <a:pPr algn="ctr"/>
            <a:r>
              <a:rPr lang="it-IT" b="1" i="1" dirty="0" smtClean="0"/>
              <a:t>con la supervisione dell’avvocato Antonio Maria </a:t>
            </a:r>
            <a:r>
              <a:rPr lang="it-IT" b="1" i="1" dirty="0" err="1" smtClean="0"/>
              <a:t>Scalioti</a:t>
            </a:r>
            <a:r>
              <a:rPr lang="it-IT" b="1" i="1" dirty="0" smtClean="0"/>
              <a:t> – Presidente Codacons Puglia</a:t>
            </a:r>
          </a:p>
          <a:p>
            <a:pPr algn="ctr"/>
            <a:r>
              <a:rPr lang="it-IT" b="1" i="1" dirty="0" smtClean="0"/>
              <a:t>Realizzato da Maria Francesca </a:t>
            </a:r>
            <a:r>
              <a:rPr lang="it-IT" b="1" i="1" dirty="0" err="1" smtClean="0"/>
              <a:t>Armenise</a:t>
            </a:r>
            <a:r>
              <a:rPr lang="it-IT" b="1" i="1" dirty="0" smtClean="0"/>
              <a:t> </a:t>
            </a:r>
          </a:p>
          <a:p>
            <a:pPr algn="ctr"/>
            <a:r>
              <a:rPr lang="it-IT" b="1" i="1" dirty="0" smtClean="0"/>
              <a:t>con il contributo di Viviana De </a:t>
            </a:r>
            <a:r>
              <a:rPr lang="it-IT" b="1" i="1" dirty="0" err="1" smtClean="0"/>
              <a:t>Matteis</a:t>
            </a:r>
            <a:endParaRPr lang="it-IT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7 QUARTIERE </a:t>
            </a:r>
            <a:r>
              <a:rPr lang="it-IT" cap="all" dirty="0" err="1" smtClean="0"/>
              <a:t>LIBERTà</a:t>
            </a:r>
            <a:r>
              <a:rPr lang="it-IT" cap="all" dirty="0" smtClean="0"/>
              <a:t/>
            </a:r>
            <a:br>
              <a:rPr lang="it-IT" cap="all" dirty="0" smtClean="0"/>
            </a:br>
            <a:r>
              <a:rPr lang="it-IT" sz="1400" cap="all" dirty="0" smtClean="0"/>
              <a:t>POPOLAZIONE CENSITA:  38701 abitanti</a:t>
            </a:r>
            <a:br>
              <a:rPr lang="it-IT" sz="1400" cap="all" dirty="0" smtClean="0"/>
            </a:br>
            <a:r>
              <a:rPr lang="it-IT" sz="1400" cap="all" dirty="0" smtClean="0"/>
              <a:t> ESTENSIONE TERRITORIALE:     1,73  </a:t>
            </a:r>
            <a:r>
              <a:rPr lang="it-IT" sz="1400" cap="all" dirty="0" err="1" smtClean="0"/>
              <a:t>kM²</a:t>
            </a:r>
            <a:r>
              <a:rPr lang="it-IT" sz="1400" cap="all" dirty="0" smtClean="0"/>
              <a:t/>
            </a:r>
            <a:br>
              <a:rPr lang="it-IT" sz="1400" cap="all" dirty="0" smtClean="0"/>
            </a:br>
            <a:r>
              <a:rPr lang="it-IT" sz="1100" cap="all" dirty="0" smtClean="0"/>
              <a:t>FONTE: WIKIPEDIA</a:t>
            </a:r>
            <a:r>
              <a:rPr lang="it-IT" sz="1400" cap="all" dirty="0" smtClean="0"/>
              <a:t/>
            </a:r>
            <a:br>
              <a:rPr lang="it-IT" sz="1400" cap="all" dirty="0" smtClean="0"/>
            </a:br>
            <a:endParaRPr lang="it-IT" cap="all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1000100" y="1643050"/>
          <a:ext cx="60960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TIPOLOGIA</a:t>
                      </a:r>
                      <a:r>
                        <a:rPr lang="it-IT" baseline="0" dirty="0" smtClean="0"/>
                        <a:t> CASSONETTI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CRITICITA’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VETRO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36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1075 abitanti)</a:t>
                      </a:r>
                      <a:endParaRPr lang="it-IT" b="1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UMIDO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34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1138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CARTA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38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1018 abitanti)</a:t>
                      </a:r>
                      <a:endParaRPr lang="it-IT" b="1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PILE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FARMACI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DEIEZIONI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VESTITI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INDIFFERENZIATA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smtClean="0">
                          <a:solidFill>
                            <a:srgbClr val="1A5C22"/>
                          </a:solidFill>
                        </a:rPr>
                        <a:t>61 </a:t>
                      </a:r>
                      <a:r>
                        <a:rPr lang="it-IT" b="1" smtClean="0">
                          <a:solidFill>
                            <a:srgbClr val="1A5C22"/>
                          </a:solidFill>
                        </a:rPr>
                        <a:t>(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1 ogni 634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PLASTICA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53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730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CESTINI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ELETTRODOMESTICI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SIGARETTE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LEGENDA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NERO: CASSONETTI SUFFICENTI</a:t>
            </a:r>
          </a:p>
          <a:p>
            <a:r>
              <a:rPr lang="it-IT" b="1" dirty="0" smtClean="0">
                <a:solidFill>
                  <a:srgbClr val="1A5C22"/>
                </a:solidFill>
              </a:rPr>
              <a:t>VERDE: CASSONETTI INSUFFICENTI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ROSSO: CASSONETTI MANCANTI</a:t>
            </a:r>
          </a:p>
          <a:p>
            <a:endParaRPr lang="it-IT" b="1" dirty="0" smtClean="0">
              <a:solidFill>
                <a:srgbClr val="FF0000"/>
              </a:solidFill>
            </a:endParaRPr>
          </a:p>
          <a:p>
            <a:endParaRPr lang="it-IT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1 QUARTIERE MADONNELLA</a:t>
            </a:r>
            <a:br>
              <a:rPr lang="it-IT" dirty="0" smtClean="0"/>
            </a:br>
            <a:r>
              <a:rPr lang="it-IT" sz="1800" cap="all" dirty="0" smtClean="0"/>
              <a:t>POPOLAZIONE CENSITA:  10680 abitanti</a:t>
            </a:r>
            <a:br>
              <a:rPr lang="it-IT" sz="1800" cap="all" dirty="0" smtClean="0"/>
            </a:br>
            <a:r>
              <a:rPr lang="it-IT" sz="1800" cap="all" dirty="0" smtClean="0"/>
              <a:t> ESTENSIONE TERRITORIALE:  0,50  </a:t>
            </a:r>
            <a:r>
              <a:rPr lang="it-IT" sz="1800" cap="all" dirty="0" err="1" smtClean="0"/>
              <a:t>kM²</a:t>
            </a:r>
            <a:r>
              <a:rPr lang="it-IT" sz="1800" cap="all" dirty="0" smtClean="0"/>
              <a:t/>
            </a:r>
            <a:br>
              <a:rPr lang="it-IT" sz="1800" cap="all" dirty="0" smtClean="0"/>
            </a:br>
            <a:r>
              <a:rPr lang="it-IT" sz="1100" cap="all" dirty="0" smtClean="0"/>
              <a:t>FONTE: WIKIPEDIA</a:t>
            </a:r>
            <a:r>
              <a:rPr lang="it-IT" sz="1800" cap="all" dirty="0" smtClean="0"/>
              <a:t/>
            </a:r>
            <a:br>
              <a:rPr lang="it-IT" sz="1800" cap="all" dirty="0" smtClean="0"/>
            </a:br>
            <a:endParaRPr lang="it-IT" sz="9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000100" y="1897050"/>
          <a:ext cx="60960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 smtClean="0"/>
                        <a:t>TIPOLOGIA</a:t>
                      </a:r>
                      <a:r>
                        <a:rPr lang="it-IT" baseline="0" dirty="0" smtClean="0"/>
                        <a:t> CASSONETTI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UNITA’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VETRO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70   (1 ogni 152 abitanti)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UMIDO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40 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267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CARTA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32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333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PILE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FARMACI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DEIEZIONI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VESTITI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3 (1 ogni 3560 abitanti)</a:t>
                      </a:r>
                      <a:endParaRPr lang="it-IT" b="1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INDIFFERENZIATA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30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356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0" baseline="0" dirty="0" smtClean="0">
                          <a:solidFill>
                            <a:srgbClr val="1C2B0B"/>
                          </a:solidFill>
                        </a:rPr>
                        <a:t>PLASTICA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42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254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0" baseline="0" dirty="0" smtClean="0">
                          <a:solidFill>
                            <a:srgbClr val="1C2B0B"/>
                          </a:solidFill>
                        </a:rPr>
                        <a:t>CESTINI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0" baseline="0" dirty="0" smtClean="0">
                          <a:solidFill>
                            <a:srgbClr val="1C2B0B"/>
                          </a:solidFill>
                        </a:rPr>
                        <a:t>54 </a:t>
                      </a:r>
                      <a:r>
                        <a:rPr lang="it-IT" dirty="0" smtClean="0"/>
                        <a:t>(1 ogni 197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ELETTRODOMESTICI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SIGARETTE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2 QUARTIERE JAPIGIA</a:t>
            </a:r>
            <a:br>
              <a:rPr lang="it-IT" dirty="0" smtClean="0"/>
            </a:br>
            <a:r>
              <a:rPr lang="it-IT" sz="2000" cap="all" dirty="0" smtClean="0"/>
              <a:t> </a:t>
            </a:r>
            <a:r>
              <a:rPr lang="it-IT" sz="1800" cap="all" dirty="0" smtClean="0"/>
              <a:t>POPOLAZIONE CENSITA:  30153 abitanti</a:t>
            </a:r>
            <a:br>
              <a:rPr lang="it-IT" sz="1800" cap="all" dirty="0" smtClean="0"/>
            </a:br>
            <a:r>
              <a:rPr lang="it-IT" sz="1800" cap="all" dirty="0" smtClean="0"/>
              <a:t> ESTENSIONE TERRITORIALE:  15,63  </a:t>
            </a:r>
            <a:r>
              <a:rPr lang="it-IT" sz="1800" cap="all" dirty="0" err="1" smtClean="0"/>
              <a:t>kM²</a:t>
            </a:r>
            <a:r>
              <a:rPr lang="it-IT" sz="1800" cap="all" dirty="0" smtClean="0"/>
              <a:t/>
            </a:r>
            <a:br>
              <a:rPr lang="it-IT" sz="1800" cap="all" dirty="0" smtClean="0"/>
            </a:br>
            <a:r>
              <a:rPr lang="it-IT" sz="1000" cap="all" dirty="0" smtClean="0"/>
              <a:t>fonte: </a:t>
            </a:r>
            <a:r>
              <a:rPr lang="it-IT" sz="1000" cap="all" dirty="0" err="1" smtClean="0"/>
              <a:t>Wikipedia</a:t>
            </a:r>
            <a:r>
              <a:rPr lang="it-IT" sz="1000" cap="all" dirty="0" smtClean="0"/>
              <a:t/>
            </a:r>
            <a:br>
              <a:rPr lang="it-IT" sz="1000" cap="all" dirty="0" smtClean="0"/>
            </a:br>
            <a:endParaRPr lang="it-IT" sz="10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000100" y="1643050"/>
          <a:ext cx="60960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TIPOLOGIA</a:t>
                      </a:r>
                      <a:r>
                        <a:rPr lang="it-IT" baseline="0" dirty="0" smtClean="0"/>
                        <a:t> CASSONETTI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UNITA’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VETRO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57 (1 ogni 529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UMIDO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49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615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CARTA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97 (1 ogni 310 abitanti)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PILE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FARMACI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DEIEZIONI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VESTITI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5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6030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INDIFFERENZIATA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54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558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PLASTICA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81 (1 ogni 372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CESTINI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13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2319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ELETTRODOMESTICI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SIGARETTE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smtClean="0"/>
              <a:t>3 Quartieri </a:t>
            </a:r>
            <a:r>
              <a:rPr lang="it-IT" dirty="0" err="1" smtClean="0"/>
              <a:t>Picone</a:t>
            </a:r>
            <a:r>
              <a:rPr lang="it-IT" dirty="0" smtClean="0"/>
              <a:t>/</a:t>
            </a:r>
            <a:r>
              <a:rPr lang="it-IT" dirty="0" err="1" smtClean="0"/>
              <a:t>Poggiofranco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sz="1800" cap="all" dirty="0" smtClean="0"/>
              <a:t>POPOLAZIONE CENSITA:       40225  abitanti </a:t>
            </a:r>
            <a:r>
              <a:rPr lang="it-IT" sz="1200" cap="all" dirty="0" smtClean="0"/>
              <a:t>(INSIEME A POGGIOFRANCO)</a:t>
            </a:r>
            <a:r>
              <a:rPr lang="it-IT" sz="1800" cap="all" dirty="0" smtClean="0"/>
              <a:t/>
            </a:r>
            <a:br>
              <a:rPr lang="it-IT" sz="1800" cap="all" dirty="0" smtClean="0"/>
            </a:br>
            <a:r>
              <a:rPr lang="it-IT" sz="1800" cap="all" dirty="0" smtClean="0"/>
              <a:t> ESTENSIONE TERRITORIALE:      14,85   </a:t>
            </a:r>
            <a:r>
              <a:rPr lang="it-IT" sz="1800" cap="all" dirty="0" err="1" smtClean="0"/>
              <a:t>kM²</a:t>
            </a:r>
            <a:r>
              <a:rPr lang="it-IT" sz="1200" cap="all" dirty="0" smtClean="0"/>
              <a:t> (INSIEME A POGGIOFRANCO)</a:t>
            </a:r>
            <a:r>
              <a:rPr lang="it-IT" sz="1800" cap="all" dirty="0" smtClean="0"/>
              <a:t/>
            </a:r>
            <a:br>
              <a:rPr lang="it-IT" sz="1800" cap="all" dirty="0" smtClean="0"/>
            </a:br>
            <a:r>
              <a:rPr lang="it-IT" sz="1100" cap="all" dirty="0" smtClean="0"/>
              <a:t>FONTE: WIKIPEDIA</a:t>
            </a:r>
            <a:r>
              <a:rPr lang="it-IT" sz="1800" cap="all" dirty="0" smtClean="0"/>
              <a:t/>
            </a:r>
            <a:br>
              <a:rPr lang="it-IT" sz="1800" cap="all" dirty="0" smtClean="0"/>
            </a:br>
            <a:endParaRPr lang="it-IT" sz="18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000100" y="1857364"/>
          <a:ext cx="60960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TIPOLOGIA</a:t>
                      </a:r>
                      <a:r>
                        <a:rPr lang="it-IT" baseline="0" dirty="0" smtClean="0"/>
                        <a:t> CASSONETTI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UNITA’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VETRO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181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222 abitanti)</a:t>
                      </a:r>
                      <a:endParaRPr lang="it-IT" b="1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UMIDO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190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211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CARTA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0" baseline="0" dirty="0" smtClean="0">
                          <a:solidFill>
                            <a:schemeClr val="tx1"/>
                          </a:solidFill>
                        </a:rPr>
                        <a:t>246 </a:t>
                      </a:r>
                      <a:r>
                        <a:rPr lang="it-IT" dirty="0" smtClean="0"/>
                        <a:t>(1 ogni 163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PILE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FARMACI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DEIEZIONI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VESTITI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46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874 abitanti)</a:t>
                      </a:r>
                      <a:endParaRPr lang="it-IT" b="1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INDIFFERENZIATA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0" baseline="0" dirty="0" smtClean="0">
                          <a:solidFill>
                            <a:schemeClr val="tx1"/>
                          </a:solidFill>
                        </a:rPr>
                        <a:t>266 </a:t>
                      </a:r>
                      <a:r>
                        <a:rPr lang="it-IT" b="0" dirty="0" smtClean="0">
                          <a:solidFill>
                            <a:schemeClr val="tx1"/>
                          </a:solidFill>
                        </a:rPr>
                        <a:t>(1 ogni 151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PLASTICA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0" baseline="0" dirty="0" smtClean="0">
                          <a:solidFill>
                            <a:schemeClr val="tx1"/>
                          </a:solidFill>
                        </a:rPr>
                        <a:t>237 </a:t>
                      </a:r>
                      <a:r>
                        <a:rPr lang="it-IT" b="0" dirty="0" smtClean="0">
                          <a:solidFill>
                            <a:schemeClr val="tx1"/>
                          </a:solidFill>
                        </a:rPr>
                        <a:t>(1 ogni 170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CESTINI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63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638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ELETTRODOMESTICI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SIGARETTE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3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13408 abitanti)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4 QUARTIERE SAN PASQUALE</a:t>
            </a:r>
            <a:br>
              <a:rPr lang="it-IT" dirty="0" smtClean="0"/>
            </a:br>
            <a:r>
              <a:rPr lang="it-IT" sz="2000" cap="all" dirty="0" smtClean="0"/>
              <a:t>POPOLAZIONE CENSITA:   18313 abitanti</a:t>
            </a:r>
            <a:br>
              <a:rPr lang="it-IT" sz="2000" cap="all" dirty="0" smtClean="0"/>
            </a:br>
            <a:r>
              <a:rPr lang="it-IT" sz="2000" cap="all" dirty="0" smtClean="0"/>
              <a:t> ESTENSIONE TERRITORIALE:      4,06 </a:t>
            </a:r>
            <a:r>
              <a:rPr lang="it-IT" sz="2000" cap="all" dirty="0" err="1" smtClean="0"/>
              <a:t>kM²</a:t>
            </a:r>
            <a:r>
              <a:rPr lang="it-IT" sz="2000" cap="all" dirty="0" smtClean="0"/>
              <a:t/>
            </a:r>
            <a:br>
              <a:rPr lang="it-IT" sz="2000" cap="all" dirty="0" smtClean="0"/>
            </a:br>
            <a:r>
              <a:rPr lang="it-IT" sz="1100" cap="all" dirty="0" smtClean="0"/>
              <a:t>FONTE: WIKIPEDIA</a:t>
            </a:r>
            <a:endParaRPr lang="it-IT" sz="11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000100" y="1897050"/>
          <a:ext cx="60960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 smtClean="0"/>
                        <a:t>TIPOLOGIA</a:t>
                      </a:r>
                      <a:r>
                        <a:rPr lang="it-IT" baseline="0" dirty="0" smtClean="0"/>
                        <a:t> CASSONETTI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UNITA’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VETRO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66  (1 ogni 277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UMIDO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59 (1 ogni 310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CARTA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68 (1 ogni 269 abitanti)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PILE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FARMACI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DEIEZIONI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VESTITI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4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4578 abitanti)</a:t>
                      </a:r>
                      <a:endParaRPr lang="it-IT" b="1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INDIFFERENZIATA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72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254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PLASTICA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56 (1 ogni 327 abitanti)</a:t>
                      </a:r>
                      <a:endParaRPr lang="it-IT" b="1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CESTINI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18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1017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ELETTRODOMESTICI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</a:t>
                      </a:r>
                      <a:r>
                        <a:rPr lang="it-IT" b="1" dirty="0" err="1" smtClean="0">
                          <a:solidFill>
                            <a:srgbClr val="1A5C22"/>
                          </a:solidFill>
                        </a:rPr>
                        <a:t>1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 ogni 18313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SIGARETTE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5 QUARTIERE CARRASSI</a:t>
            </a:r>
            <a:br>
              <a:rPr lang="it-IT" dirty="0" smtClean="0"/>
            </a:br>
            <a:r>
              <a:rPr lang="it-IT" sz="1800" cap="all" dirty="0" smtClean="0"/>
              <a:t> POPOLAZIONE CENSITA:  34248 abitanti</a:t>
            </a:r>
            <a:br>
              <a:rPr lang="it-IT" sz="1800" cap="all" dirty="0" smtClean="0"/>
            </a:br>
            <a:r>
              <a:rPr lang="it-IT" sz="1800" cap="all" dirty="0" smtClean="0"/>
              <a:t> ESTENSIONE TERRITORIALE:  3,05 </a:t>
            </a:r>
            <a:r>
              <a:rPr lang="it-IT" sz="1800" cap="all" dirty="0" err="1" smtClean="0"/>
              <a:t>kM²</a:t>
            </a:r>
            <a:r>
              <a:rPr lang="it-IT" sz="1800" cap="all" dirty="0" smtClean="0"/>
              <a:t/>
            </a:r>
            <a:br>
              <a:rPr lang="it-IT" sz="1800" cap="all" dirty="0" smtClean="0"/>
            </a:br>
            <a:r>
              <a:rPr lang="it-IT" sz="1100" cap="all" dirty="0" smtClean="0"/>
              <a:t>FONTE: WIKIPEDIA</a:t>
            </a:r>
            <a:endParaRPr lang="it-IT" sz="11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000100" y="1897050"/>
          <a:ext cx="60960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 smtClean="0"/>
                        <a:t>TIPOLOGIA</a:t>
                      </a:r>
                      <a:r>
                        <a:rPr lang="it-IT" baseline="0" dirty="0" smtClean="0"/>
                        <a:t> CASSONETTI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UNITA’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VETRO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126 (1 ogni 272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UMIDO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103 (1 ogni 332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CARTA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139 (1 ogni 246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PILE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FARMACI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DEIEZIONI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VESTITI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16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2140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INDIFFERENZIATA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131 (1 ogni 261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PLASTICA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111 (1 ogni 309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CESTINI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26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1317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ELETTRODOMESTICI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SIGARETTE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6 QUARTIERE MURAT</a:t>
            </a:r>
            <a:br>
              <a:rPr lang="it-IT" dirty="0" smtClean="0"/>
            </a:br>
            <a:r>
              <a:rPr lang="it-IT" sz="1800" cap="all" dirty="0" smtClean="0"/>
              <a:t>POPOLAZIONE CENSITA:   29638 abitanti</a:t>
            </a:r>
            <a:br>
              <a:rPr lang="it-IT" sz="1800" cap="all" dirty="0" smtClean="0"/>
            </a:br>
            <a:r>
              <a:rPr lang="it-IT" sz="1800" cap="all" dirty="0" smtClean="0"/>
              <a:t> ESTENSIONE TERRITORIALE:       1,46 </a:t>
            </a:r>
            <a:r>
              <a:rPr lang="it-IT" sz="1800" cap="all" dirty="0" err="1" smtClean="0"/>
              <a:t>kM²</a:t>
            </a:r>
            <a:r>
              <a:rPr lang="it-IT" sz="1800" cap="all" dirty="0" smtClean="0"/>
              <a:t/>
            </a:r>
            <a:br>
              <a:rPr lang="it-IT" sz="1800" cap="all" dirty="0" smtClean="0"/>
            </a:br>
            <a:r>
              <a:rPr lang="it-IT" sz="1100" cap="all" dirty="0" smtClean="0"/>
              <a:t>FONTE: WIKIPEDIA</a:t>
            </a: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000100" y="1897050"/>
          <a:ext cx="60960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 smtClean="0"/>
                        <a:t>TIPOLOGIA</a:t>
                      </a:r>
                      <a:r>
                        <a:rPr lang="it-IT" baseline="0" dirty="0" smtClean="0"/>
                        <a:t> CASSONETTI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CRITICITA’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VETRO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85 (1 ogni 349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UMIDO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60 (1 ogni 494 abitanti)</a:t>
                      </a:r>
                      <a:endParaRPr lang="it-IT" b="1" baseline="0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CARTA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80 (1 ogni 370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PILE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FARMACI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3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9879 abitanti)</a:t>
                      </a:r>
                      <a:endParaRPr lang="it-IT" b="1" dirty="0">
                        <a:solidFill>
                          <a:srgbClr val="1A5C2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DEIEZIONI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VESTITI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11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2694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INDIFFERENZIATA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147 (1 ogni 202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PLASTICA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95 (1 ogni 312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CESTINI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0" baseline="0" dirty="0" smtClean="0">
                          <a:solidFill>
                            <a:schemeClr val="tx1"/>
                          </a:solidFill>
                        </a:rPr>
                        <a:t>170 (1 ogni 174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ELETTRODOMESTICI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baseline="0" dirty="0" smtClean="0">
                          <a:solidFill>
                            <a:srgbClr val="1A5C22"/>
                          </a:solidFill>
                        </a:rPr>
                        <a:t>3 </a:t>
                      </a:r>
                      <a:r>
                        <a:rPr lang="it-IT" b="1" dirty="0" smtClean="0">
                          <a:solidFill>
                            <a:srgbClr val="1A5C22"/>
                          </a:solidFill>
                        </a:rPr>
                        <a:t>(1 ogni 9879 abitanti)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SIGARETTE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it-IT" b="1" baseline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3722</TotalTime>
  <Words>575</Words>
  <Application>Microsoft Office PowerPoint</Application>
  <PresentationFormat>Presentazione su schermo (4:3)</PresentationFormat>
  <Paragraphs>200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Diapositiva 1</vt:lpstr>
      <vt:lpstr>LEGENDA</vt:lpstr>
      <vt:lpstr>1 QUARTIERE MADONNELLA POPOLAZIONE CENSITA:  10680 abitanti  ESTENSIONE TERRITORIALE:  0,50  kM² FONTE: WIKIPEDIA </vt:lpstr>
      <vt:lpstr>2 QUARTIERE JAPIGIA  POPOLAZIONE CENSITA:  30153 abitanti  ESTENSIONE TERRITORIALE:  15,63  kM² fonte: Wikipedia </vt:lpstr>
      <vt:lpstr> 3 Quartieri Picone/Poggiofranco POPOLAZIONE CENSITA:       40225  abitanti (INSIEME A POGGIOFRANCO)  ESTENSIONE TERRITORIALE:      14,85   kM² (INSIEME A POGGIOFRANCO) FONTE: WIKIPEDIA </vt:lpstr>
      <vt:lpstr>4 QUARTIERE SAN PASQUALE POPOLAZIONE CENSITA:   18313 abitanti  ESTENSIONE TERRITORIALE:      4,06 kM² FONTE: WIKIPEDIA</vt:lpstr>
      <vt:lpstr>5 QUARTIERE CARRASSI  POPOLAZIONE CENSITA:  34248 abitanti  ESTENSIONE TERRITORIALE:  3,05 kM² FONTE: WIKIPEDIA</vt:lpstr>
      <vt:lpstr>6 QUARTIERE MURAT POPOLAZIONE CENSITA:   29638 abitanti  ESTENSIONE TERRITORIALE:       1,46 kM² FONTE: WIKIPEDIA  </vt:lpstr>
      <vt:lpstr>Diapositiva 9</vt:lpstr>
      <vt:lpstr> 7 QUARTIERE LIBERTà POPOLAZIONE CENSITA:  38701 abitanti  ESTENSIONE TERRITORIALE:     1,73  kM² FONTE: WIKIPEDIA 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MADONNELLA</dc:title>
  <dc:creator>Compaq</dc:creator>
  <cp:lastModifiedBy>Utente</cp:lastModifiedBy>
  <cp:revision>262</cp:revision>
  <dcterms:created xsi:type="dcterms:W3CDTF">2023-01-16T09:33:51Z</dcterms:created>
  <dcterms:modified xsi:type="dcterms:W3CDTF">2023-04-18T19:32:17Z</dcterms:modified>
</cp:coreProperties>
</file>